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notesMasterIdLst>
    <p:notesMasterId r:id="rId14"/>
  </p:notesMasterIdLst>
  <p:sldIdLst>
    <p:sldId id="260" r:id="rId2"/>
    <p:sldId id="261" r:id="rId3"/>
    <p:sldId id="290" r:id="rId4"/>
    <p:sldId id="291" r:id="rId5"/>
    <p:sldId id="292" r:id="rId6"/>
    <p:sldId id="262" r:id="rId7"/>
    <p:sldId id="263" r:id="rId8"/>
    <p:sldId id="264" r:id="rId9"/>
    <p:sldId id="293" r:id="rId10"/>
    <p:sldId id="267" r:id="rId11"/>
    <p:sldId id="268" r:id="rId12"/>
    <p:sldId id="294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3529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18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58D0F6E-0051-48B7-B820-56AF12E259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E83E825-AD2C-4369-A124-4FEDC7CA6454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B3807CB-DAC2-4E2C-B28D-062A341500BF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C88383E-D549-4454-A1A6-6DCEFDE1CF3B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82FF2EE-4EC3-47D8-BDC3-93F3EC6F70F3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40302F9-E7DB-4FF9-8D56-41921A62DD63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7E8342E-801A-4E45-8C75-459066E421B7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D39BB59-0CDD-41F7-9102-1E20953D9AF5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3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813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814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65799-452F-4479-BF2B-30F2F633D68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A2C02-2A46-436C-B0E2-6790535741C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F8C2F-C8EA-450C-A9B6-8CA8CC32152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2BA730-1BEA-4B80-BFA5-6B7373ECE71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453EE0-A8F5-4AED-9A8C-AFBF49FE3D2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18D6C0-7073-4143-A9A3-F217CF557F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196D9-4E89-4AE3-9B00-70EBF84D66A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596E6C-8268-4F7A-98E8-96B1725F94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7AA5D-95DE-4BA4-AB0A-A87998A83E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34CD0-D41A-4BE7-9DBC-0D41D3744B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36F7B4-2673-470B-9FC8-78C68815AAD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5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036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711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1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1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0B86A8ED-441A-492C-9F6D-F6C79800E51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143000"/>
            <a:ext cx="7696200" cy="2209800"/>
          </a:xfrm>
        </p:spPr>
        <p:txBody>
          <a:bodyPr/>
          <a:lstStyle/>
          <a:p>
            <a:pPr eaLnBrk="1" hangingPunct="1"/>
            <a:r>
              <a:rPr lang="en-US" b="1" u="sng" dirty="0" smtClean="0"/>
              <a:t> </a:t>
            </a:r>
          </a:p>
        </p:txBody>
      </p:sp>
      <p:sp>
        <p:nvSpPr>
          <p:cNvPr id="3075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962400"/>
            <a:ext cx="7010400" cy="1600200"/>
          </a:xfrm>
        </p:spPr>
        <p:txBody>
          <a:bodyPr/>
          <a:lstStyle/>
          <a:p>
            <a:pPr eaLnBrk="1" hangingPunct="1"/>
            <a:r>
              <a:rPr lang="en-US" sz="2400" b="1" dirty="0" smtClean="0"/>
              <a:t>Whole Foods and MPM Food Equipment Group </a:t>
            </a:r>
            <a:r>
              <a:rPr lang="en-US" sz="2400" b="1" i="1" dirty="0" smtClean="0"/>
              <a:t>– a Partnership of Shared Values</a:t>
            </a:r>
          </a:p>
          <a:p>
            <a:pPr eaLnBrk="1" hangingPunct="1"/>
            <a:r>
              <a:rPr lang="en-US" sz="2000" dirty="0" smtClean="0"/>
              <a:t>Today: Midwest, Mid-Atlantic, Florida, and South offices</a:t>
            </a:r>
          </a:p>
          <a:p>
            <a:pPr eaLnBrk="1" hangingPunct="1"/>
            <a:r>
              <a:rPr lang="en-US" sz="2000" dirty="0" smtClean="0"/>
              <a:t>Tomorrow: North Atlantic region</a:t>
            </a:r>
          </a:p>
        </p:txBody>
      </p:sp>
      <p:pic>
        <p:nvPicPr>
          <p:cNvPr id="3076" name="Picture 5" descr="front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791200" y="1149804"/>
            <a:ext cx="2971800" cy="1910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MPM Food Equipment Group - logo s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2800" y="1143000"/>
            <a:ext cx="2400300" cy="876300"/>
          </a:xfrm>
          <a:prstGeom prst="rect">
            <a:avLst/>
          </a:prstGeom>
        </p:spPr>
      </p:pic>
      <p:pic>
        <p:nvPicPr>
          <p:cNvPr id="6" name="Picture 5" descr="whole_foods p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95400" y="1143000"/>
            <a:ext cx="1905000" cy="1309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7772400" cy="1143000"/>
          </a:xfrm>
        </p:spPr>
        <p:txBody>
          <a:bodyPr anchor="t">
            <a:noAutofit/>
          </a:bodyPr>
          <a:lstStyle/>
          <a:p>
            <a:pPr algn="ctr" eaLnBrk="1" hangingPunct="1"/>
            <a:r>
              <a:rPr lang="en-US" sz="3600" dirty="0" smtClean="0"/>
              <a:t>Whole Foods Partnership – Allies in </a:t>
            </a:r>
            <a:br>
              <a:rPr lang="en-US" sz="3600" dirty="0" smtClean="0"/>
            </a:br>
            <a:r>
              <a:rPr lang="en-US" sz="3600" dirty="0" smtClean="0"/>
              <a:t>Serving Our Stakeholders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3200399"/>
          </a:xfrm>
        </p:spPr>
        <p:txBody>
          <a:bodyPr anchor="ctr"/>
          <a:lstStyle/>
          <a:p>
            <a:r>
              <a:rPr lang="en-US" dirty="0" smtClean="0"/>
              <a:t>Treat Stakeholders With Respect, Fairness, and Integrity</a:t>
            </a:r>
          </a:p>
          <a:p>
            <a:r>
              <a:rPr lang="en-US" dirty="0" smtClean="0"/>
              <a:t>Eliminate Unnecessary Costs to Help Ensure Best Possible Price</a:t>
            </a:r>
          </a:p>
          <a:p>
            <a:r>
              <a:rPr lang="en-US" dirty="0" smtClean="0"/>
              <a:t>Communicate With Honesty, Timeliness</a:t>
            </a:r>
            <a:br>
              <a:rPr lang="en-US" dirty="0" smtClean="0"/>
            </a:br>
            <a:r>
              <a:rPr lang="en-US" dirty="0" smtClean="0"/>
              <a:t> and Clarity</a:t>
            </a:r>
          </a:p>
          <a:p>
            <a:endParaRPr lang="en-US" dirty="0"/>
          </a:p>
        </p:txBody>
      </p:sp>
      <p:pic>
        <p:nvPicPr>
          <p:cNvPr id="4" name="Picture 3" descr="whfds-raleigh-007 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6200" y="3962400"/>
            <a:ext cx="4588269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 From the Beginning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 directly by logging on to USGN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Consult Blueprint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 descr="Whole Foods USGN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2057400"/>
            <a:ext cx="3276600" cy="2167597"/>
          </a:xfrm>
          <a:prstGeom prst="rect">
            <a:avLst/>
          </a:prstGeom>
        </p:spPr>
      </p:pic>
      <p:pic>
        <p:nvPicPr>
          <p:cNvPr id="6" name="Picture 5" descr="Blueprint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18425" y="2438400"/>
            <a:ext cx="4069383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>
                    <a:lumMod val="25000"/>
                  </a:schemeClr>
                </a:solidFill>
              </a:rPr>
              <a:t>Quotation and Specification Sheets</a:t>
            </a:r>
            <a:endParaRPr 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 with Equipment Buyers to Create Quote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MPM works with the Whole Foods design team to get the right equipment they need.</a:t>
            </a:r>
          </a:p>
          <a:p>
            <a:endParaRPr lang="en-US" dirty="0" smtClean="0"/>
          </a:p>
          <a:p>
            <a:pPr algn="ctr"/>
            <a:r>
              <a:rPr lang="en-US" b="1" i="1" dirty="0" smtClean="0">
                <a:latin typeface="+mj-lt"/>
              </a:rPr>
              <a:t>Great Manufacturers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Picture 6" descr="MPM quo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43400" y="1623012"/>
            <a:ext cx="3821383" cy="49073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8" name="Picture 7" descr="manufacturers.jpg"/>
          <p:cNvPicPr>
            <a:picLocks noChangeAspect="1"/>
          </p:cNvPicPr>
          <p:nvPr/>
        </p:nvPicPr>
        <p:blipFill>
          <a:blip r:embed="rId3" cstate="print"/>
          <a:srcRect b="17857"/>
          <a:stretch>
            <a:fillRect/>
          </a:stretch>
        </p:blipFill>
        <p:spPr>
          <a:xfrm>
            <a:off x="990600" y="2971800"/>
            <a:ext cx="2133600" cy="35052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5">
                    <a:lumMod val="25000"/>
                  </a:schemeClr>
                </a:solidFill>
              </a:rPr>
              <a:t>MPM Ensures the Right Equipment Before Delivering</a:t>
            </a:r>
            <a:endParaRPr 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Receive and Stage Equipment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525963"/>
          </a:xfrm>
        </p:spPr>
        <p:txBody>
          <a:bodyPr/>
          <a:lstStyle/>
          <a:p>
            <a:pPr lvl="0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MPM finds the equipment or fixture that fits your precise needs </a:t>
            </a:r>
          </a:p>
          <a:p>
            <a:pPr lvl="0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Being a part of PRIDE gives MPM an advantage to be able to get every piece of equipment</a:t>
            </a:r>
          </a:p>
          <a:p>
            <a:pPr lvl="0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Plus: We have great purchasing power, so we can get all the equipment at a great price.</a:t>
            </a:r>
          </a:p>
          <a:p>
            <a:pPr lvl="0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Receive and stage all equipment</a:t>
            </a:r>
          </a:p>
          <a:p>
            <a:pPr lvl="0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Eliminate the possibility of freight damage</a:t>
            </a:r>
          </a:p>
          <a:p>
            <a:pPr lvl="0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Uncrate and assemble at MPM’s warehouse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 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5" name="Picture 4" descr="Order Equipme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1600200"/>
            <a:ext cx="4267200" cy="2752725"/>
          </a:xfrm>
          <a:prstGeom prst="rect">
            <a:avLst/>
          </a:prstGeom>
        </p:spPr>
      </p:pic>
      <p:pic>
        <p:nvPicPr>
          <p:cNvPr id="6" name="Picture 5" descr="warehouse to u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3886200"/>
            <a:ext cx="2940050" cy="18968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Load Equipment on MPM Trucks</a:t>
            </a:r>
          </a:p>
        </p:txBody>
      </p:sp>
      <p:pic>
        <p:nvPicPr>
          <p:cNvPr id="6147" name="Picture 5" descr="2"/>
          <p:cNvPicPr preferRelativeResize="0"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219200" y="1752600"/>
            <a:ext cx="4495800" cy="335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Loading Grind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05400" y="3962400"/>
            <a:ext cx="3793066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/>
              <a:t>Project Managers Meet Truck </a:t>
            </a:r>
            <a:br>
              <a:rPr lang="en-US" dirty="0" smtClean="0"/>
            </a:br>
            <a:r>
              <a:rPr lang="en-US" dirty="0" smtClean="0"/>
              <a:t>at the Job Site</a:t>
            </a:r>
          </a:p>
        </p:txBody>
      </p:sp>
      <p:pic>
        <p:nvPicPr>
          <p:cNvPr id="4" name="Picture 3" descr="Project Managers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0" y="4572000"/>
            <a:ext cx="3481986" cy="2108200"/>
          </a:xfrm>
          <a:prstGeom prst="rect">
            <a:avLst/>
          </a:prstGeom>
        </p:spPr>
      </p:pic>
      <p:pic>
        <p:nvPicPr>
          <p:cNvPr id="7171" name="Picture 5" descr="3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828800" y="1600200"/>
            <a:ext cx="3962400" cy="4638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Setting new equipment in place as per equipment drawing</a:t>
            </a:r>
          </a:p>
        </p:txBody>
      </p:sp>
      <p:pic>
        <p:nvPicPr>
          <p:cNvPr id="8195" name="Picture 5" descr="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143000" y="1752599"/>
            <a:ext cx="3962400" cy="271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Set in place tw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76800" y="2362200"/>
            <a:ext cx="3124200" cy="2337064"/>
          </a:xfrm>
          <a:prstGeom prst="rect">
            <a:avLst/>
          </a:prstGeom>
        </p:spPr>
      </p:pic>
      <p:pic>
        <p:nvPicPr>
          <p:cNvPr id="5" name="Picture 4" descr="Set in place thre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57400" y="4343400"/>
            <a:ext cx="3581400" cy="1910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Equipment, Starting It Up, Training, After-Sale Service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On-Site Project Management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After the unit is installed, MPM starts it up and sees that it works properly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MPM trains your team on the equipment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Team leaders have all of the information on the warranties and the service contacts of the equipment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If there is ever a problem, you can just call us. To the pros at MPM, service doesn’t stop at sale.</a:t>
            </a:r>
            <a:endParaRPr lang="en-US" dirty="0"/>
          </a:p>
        </p:txBody>
      </p:sp>
      <p:pic>
        <p:nvPicPr>
          <p:cNvPr id="6" name="Picture 5" descr="Setting Equipme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4800" y="1600200"/>
            <a:ext cx="4267200" cy="2124075"/>
          </a:xfrm>
          <a:prstGeom prst="rect">
            <a:avLst/>
          </a:prstGeom>
        </p:spPr>
      </p:pic>
      <p:pic>
        <p:nvPicPr>
          <p:cNvPr id="8" name="Picture 7" descr="Project Managers On Site.jpg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9800" y="3048000"/>
            <a:ext cx="2971800" cy="2465493"/>
          </a:xfrm>
          <a:prstGeom prst="rect">
            <a:avLst/>
          </a:prstGeom>
        </p:spPr>
      </p:pic>
      <p:pic>
        <p:nvPicPr>
          <p:cNvPr id="7" name="Picture 6" descr="Serial number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9098" y="4495800"/>
            <a:ext cx="4158712" cy="21907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Training</a:t>
            </a:r>
          </a:p>
        </p:txBody>
      </p:sp>
      <p:pic>
        <p:nvPicPr>
          <p:cNvPr id="7" name="Picture 6" descr="Training David.jpg"/>
          <p:cNvPicPr>
            <a:picLocks noChangeAspect="1"/>
          </p:cNvPicPr>
          <p:nvPr/>
        </p:nvPicPr>
        <p:blipFill>
          <a:blip r:embed="rId3" cstate="print"/>
          <a:srcRect b="21942"/>
          <a:stretch>
            <a:fillRect/>
          </a:stretch>
        </p:blipFill>
        <p:spPr>
          <a:xfrm>
            <a:off x="1447800" y="4191000"/>
            <a:ext cx="2438400" cy="2362200"/>
          </a:xfrm>
          <a:prstGeom prst="rect">
            <a:avLst/>
          </a:prstGeom>
        </p:spPr>
      </p:pic>
      <p:pic>
        <p:nvPicPr>
          <p:cNvPr id="6" name="Picture 5" descr="Training Pau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6600" y="1905000"/>
            <a:ext cx="5284498" cy="3644175"/>
          </a:xfrm>
          <a:prstGeom prst="rect">
            <a:avLst/>
          </a:prstGeom>
        </p:spPr>
      </p:pic>
      <p:pic>
        <p:nvPicPr>
          <p:cNvPr id="10243" name="Picture 5" descr="7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914400" y="1371600"/>
            <a:ext cx="2997199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Perishable Departments</a:t>
            </a:r>
          </a:p>
        </p:txBody>
      </p:sp>
      <p:pic>
        <p:nvPicPr>
          <p:cNvPr id="11267" name="Picture 5" descr="8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486400" y="3048000"/>
            <a:ext cx="2737757" cy="2211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524000" y="5257800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Bakery, General Store, Grocery, Meat, Prepared Foods, Produce, Seafood, Specialty Coffee</a:t>
            </a:r>
            <a:endParaRPr lang="en-US" dirty="0"/>
          </a:p>
        </p:txBody>
      </p:sp>
      <p:pic>
        <p:nvPicPr>
          <p:cNvPr id="5" name="Picture 4" descr="Coffe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53200" y="1752600"/>
            <a:ext cx="2438400" cy="1373921"/>
          </a:xfrm>
          <a:prstGeom prst="rect">
            <a:avLst/>
          </a:prstGeom>
        </p:spPr>
      </p:pic>
      <p:pic>
        <p:nvPicPr>
          <p:cNvPr id="7" name="Picture 6" descr="Baker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" y="1295400"/>
            <a:ext cx="3052037" cy="2057400"/>
          </a:xfrm>
          <a:prstGeom prst="rect">
            <a:avLst/>
          </a:prstGeom>
        </p:spPr>
      </p:pic>
      <p:pic>
        <p:nvPicPr>
          <p:cNvPr id="8" name="Picture 7" descr="Meat.jpg"/>
          <p:cNvPicPr>
            <a:picLocks noChangeAspect="1"/>
          </p:cNvPicPr>
          <p:nvPr/>
        </p:nvPicPr>
        <p:blipFill>
          <a:blip r:embed="rId6" cstate="print"/>
          <a:srcRect b="10023"/>
          <a:stretch>
            <a:fillRect/>
          </a:stretch>
        </p:blipFill>
        <p:spPr>
          <a:xfrm>
            <a:off x="1295400" y="3048000"/>
            <a:ext cx="3048000" cy="2209800"/>
          </a:xfrm>
          <a:prstGeom prst="rect">
            <a:avLst/>
          </a:prstGeom>
        </p:spPr>
      </p:pic>
      <p:pic>
        <p:nvPicPr>
          <p:cNvPr id="6" name="Picture 5" descr="Pizz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00400" y="1752600"/>
            <a:ext cx="3048000" cy="21499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Services by MPM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209800"/>
            <a:ext cx="2743200" cy="3921125"/>
          </a:xfrm>
        </p:spPr>
        <p:txBody>
          <a:bodyPr/>
          <a:lstStyle/>
          <a:p>
            <a:pPr lvl="0"/>
            <a:r>
              <a:rPr lang="en-US" sz="1400" dirty="0" smtClean="0"/>
              <a:t>Preventative Maintenance Program</a:t>
            </a:r>
          </a:p>
          <a:p>
            <a:pPr lvl="0"/>
            <a:r>
              <a:rPr lang="en-US" sz="1400" dirty="0" smtClean="0"/>
              <a:t>Energy Star Rebates</a:t>
            </a:r>
          </a:p>
          <a:p>
            <a:pPr lvl="0"/>
            <a:r>
              <a:rPr lang="en-US" sz="1400" dirty="0" err="1" smtClean="0"/>
              <a:t>EnviroPure</a:t>
            </a:r>
            <a:r>
              <a:rPr lang="en-US" sz="1400" dirty="0" smtClean="0"/>
              <a:t> disposal systems</a:t>
            </a:r>
          </a:p>
          <a:p>
            <a:pPr lvl="0"/>
            <a:r>
              <a:rPr lang="en-US" sz="1400" dirty="0" err="1" smtClean="0"/>
              <a:t>PizzaMaster</a:t>
            </a:r>
            <a:r>
              <a:rPr lang="en-US" sz="1400" dirty="0" smtClean="0"/>
              <a:t> Pizza Ovens</a:t>
            </a:r>
          </a:p>
          <a:p>
            <a:pPr lvl="0"/>
            <a:r>
              <a:rPr lang="en-US" sz="1400" dirty="0" smtClean="0"/>
              <a:t>Fri-</a:t>
            </a:r>
            <a:r>
              <a:rPr lang="en-US" sz="1400" dirty="0" err="1" smtClean="0"/>
              <a:t>Jado</a:t>
            </a:r>
            <a:r>
              <a:rPr lang="en-US" sz="1400" dirty="0" smtClean="0"/>
              <a:t> </a:t>
            </a:r>
            <a:r>
              <a:rPr lang="en-US" sz="1400" dirty="0" err="1" smtClean="0"/>
              <a:t>Multisserie</a:t>
            </a:r>
            <a:endParaRPr lang="en-US" sz="1400" dirty="0" smtClean="0"/>
          </a:p>
          <a:p>
            <a:pPr lvl="0"/>
            <a:r>
              <a:rPr lang="en-US" sz="1400" dirty="0" smtClean="0"/>
              <a:t>Self-dispensing Ice Machines</a:t>
            </a:r>
          </a:p>
          <a:p>
            <a:pPr lvl="0"/>
            <a:r>
              <a:rPr lang="en-US" sz="1400" dirty="0" smtClean="0"/>
              <a:t>Ole Hickory Smokehouses</a:t>
            </a:r>
          </a:p>
          <a:p>
            <a:pPr lvl="0"/>
            <a:r>
              <a:rPr lang="en-US" sz="1400" dirty="0" smtClean="0"/>
              <a:t>Beer Growler Station</a:t>
            </a:r>
          </a:p>
          <a:p>
            <a:pPr lvl="0"/>
            <a:r>
              <a:rPr lang="en-US" sz="1400" dirty="0" smtClean="0"/>
              <a:t>Portable Beer Systems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" name="Content Placeholder 5" descr="energy_star_logo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791200" y="3200400"/>
            <a:ext cx="1221460" cy="1454307"/>
          </a:xfrm>
        </p:spPr>
      </p:pic>
      <p:sp>
        <p:nvSpPr>
          <p:cNvPr id="5" name="TextBox 4"/>
          <p:cNvSpPr txBox="1"/>
          <p:nvPr/>
        </p:nvSpPr>
        <p:spPr>
          <a:xfrm>
            <a:off x="1066800" y="175260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Innovation and Wise Environmental Practices</a:t>
            </a:r>
          </a:p>
          <a:p>
            <a:endParaRPr lang="en-US" dirty="0"/>
          </a:p>
        </p:txBody>
      </p:sp>
      <p:pic>
        <p:nvPicPr>
          <p:cNvPr id="7" name="Picture 6" descr="EnviroPu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1000" y="2133600"/>
            <a:ext cx="2743200" cy="1439426"/>
          </a:xfrm>
          <a:prstGeom prst="rect">
            <a:avLst/>
          </a:prstGeom>
        </p:spPr>
      </p:pic>
      <p:pic>
        <p:nvPicPr>
          <p:cNvPr id="9" name="Picture 8" descr="Growl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3048000"/>
            <a:ext cx="1049791" cy="3432893"/>
          </a:xfrm>
          <a:prstGeom prst="rect">
            <a:avLst/>
          </a:prstGeom>
        </p:spPr>
      </p:pic>
      <p:pic>
        <p:nvPicPr>
          <p:cNvPr id="10" name="Picture 9" descr="smoke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53200" y="4038600"/>
            <a:ext cx="2002971" cy="1828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 pk">
  <a:themeElements>
    <a:clrScheme name="Custom 3">
      <a:dk1>
        <a:srgbClr val="000000"/>
      </a:dk1>
      <a:lt1>
        <a:srgbClr val="FFFFE1"/>
      </a:lt1>
      <a:dk2>
        <a:srgbClr val="303000"/>
      </a:dk2>
      <a:lt2>
        <a:srgbClr val="730000"/>
      </a:lt2>
      <a:accent1>
        <a:srgbClr val="CCCC99"/>
      </a:accent1>
      <a:accent2>
        <a:srgbClr val="303000"/>
      </a:accent2>
      <a:accent3>
        <a:srgbClr val="FFFFEE"/>
      </a:accent3>
      <a:accent4>
        <a:srgbClr val="92D050"/>
      </a:accent4>
      <a:accent5>
        <a:srgbClr val="E2E2CA"/>
      </a:accent5>
      <a:accent6>
        <a:srgbClr val="303000"/>
      </a:accent6>
      <a:hlink>
        <a:srgbClr val="390000"/>
      </a:hlink>
      <a:folHlink>
        <a:srgbClr val="7B7B00"/>
      </a:folHlink>
    </a:clrScheme>
    <a:fontScheme name="pk com">
      <a:majorFont>
        <a:latin typeface="Palatino Linotype"/>
        <a:ea typeface=""/>
        <a:cs typeface=""/>
      </a:majorFont>
      <a:minorFont>
        <a:latin typeface="Palatino Linoty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838</TotalTime>
  <Words>338</Words>
  <Application>Microsoft Office PowerPoint</Application>
  <PresentationFormat>On-screen Show (4:3)</PresentationFormat>
  <Paragraphs>64</Paragraphs>
  <Slides>12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Theme pk</vt:lpstr>
      <vt:lpstr> </vt:lpstr>
      <vt:lpstr>Whole Foods Partnership – Allies in  Serving Our Stakeholders </vt:lpstr>
      <vt:lpstr>Right From the Beginning</vt:lpstr>
      <vt:lpstr>Quotation and Specification Sheets</vt:lpstr>
      <vt:lpstr>MPM Ensures the Right Equipment Before Delivering</vt:lpstr>
      <vt:lpstr>Load Equipment on MPM Trucks</vt:lpstr>
      <vt:lpstr>Project Managers Meet Truck  at the Job Site</vt:lpstr>
      <vt:lpstr>Setting new equipment in place as per equipment drawing</vt:lpstr>
      <vt:lpstr>Setting Equipment, Starting It Up, Training, After-Sale Service</vt:lpstr>
      <vt:lpstr>Training</vt:lpstr>
      <vt:lpstr>Perishable Departments</vt:lpstr>
      <vt:lpstr>Additional Services by MPM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SLeverentz</dc:creator>
  <cp:lastModifiedBy>pk</cp:lastModifiedBy>
  <cp:revision>85</cp:revision>
  <dcterms:created xsi:type="dcterms:W3CDTF">2009-12-03T19:01:38Z</dcterms:created>
  <dcterms:modified xsi:type="dcterms:W3CDTF">2013-02-06T20:07:41Z</dcterms:modified>
</cp:coreProperties>
</file>